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643446"/>
            <a:ext cx="4286280" cy="17526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Работу выполнила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Ученица 10 «Б» класса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Киян</a:t>
            </a:r>
            <a:r>
              <a:rPr lang="ru-RU" dirty="0" smtClean="0">
                <a:solidFill>
                  <a:schemeClr val="tx1"/>
                </a:solidFill>
              </a:rPr>
              <a:t> Анастасия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96752"/>
            <a:ext cx="7772400" cy="2344951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b="1" dirty="0" smtClean="0"/>
              <a:t>Самые известные жены декабристов: фото и факты</a:t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1142984"/>
            <a:ext cx="4786346" cy="4857784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>
                <a:solidFill>
                  <a:schemeClr val="tx1"/>
                </a:solidFill>
              </a:rPr>
              <a:t>С </a:t>
            </a:r>
            <a:r>
              <a:rPr lang="ru-RU" sz="7200" dirty="0" err="1" smtClean="0">
                <a:solidFill>
                  <a:schemeClr val="tx1"/>
                </a:solidFill>
              </a:rPr>
              <a:t>детствa</a:t>
            </a:r>
            <a:r>
              <a:rPr lang="ru-RU" sz="7200" dirty="0" smtClean="0">
                <a:solidFill>
                  <a:schemeClr val="tx1"/>
                </a:solidFill>
              </a:rPr>
              <a:t> Наталья </a:t>
            </a:r>
            <a:r>
              <a:rPr lang="ru-RU" sz="7200" dirty="0" err="1" smtClean="0">
                <a:solidFill>
                  <a:schemeClr val="tx1"/>
                </a:solidFill>
              </a:rPr>
              <a:t>Алпyxина</a:t>
            </a:r>
            <a:r>
              <a:rPr lang="ru-RU" sz="7200" dirty="0" smtClean="0">
                <a:solidFill>
                  <a:schemeClr val="tx1"/>
                </a:solidFill>
              </a:rPr>
              <a:t> была </a:t>
            </a:r>
            <a:r>
              <a:rPr lang="ru-RU" sz="7200" dirty="0" err="1" smtClean="0">
                <a:solidFill>
                  <a:schemeClr val="tx1"/>
                </a:solidFill>
              </a:rPr>
              <a:t>набoжным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 err="1" smtClean="0">
                <a:solidFill>
                  <a:schemeClr val="tx1"/>
                </a:solidFill>
              </a:rPr>
              <a:t>pебенком</a:t>
            </a:r>
            <a:r>
              <a:rPr lang="ru-RU" sz="7200" dirty="0" smtClean="0">
                <a:solidFill>
                  <a:schemeClr val="tx1"/>
                </a:solidFill>
              </a:rPr>
              <a:t>, и зачитывалась житием святых. В юности вела аскетический образ жизни, нося тяжелый, вываренный в соли пояс, портила кожу лица, выставляя его лучам палящего солнца. В 19 лет венчалась со своим двоюродным дядей Михаилом Фонвизиным, а когда того отправили на каторгу, последовала вслед за ним. В Петербурге Наталья оставила на воспитание матери двоих своих сыновей. В 1853 году получили уведомление с разрешением возвратиться из ссылки, и супруги поселились недалеко от Москвы. После смерти мужа вышла вновь связала свою судьбу с декабристом Иваном </a:t>
            </a:r>
            <a:r>
              <a:rPr lang="ru-RU" sz="7200" dirty="0" err="1" smtClean="0">
                <a:solidFill>
                  <a:schemeClr val="tx1"/>
                </a:solidFill>
              </a:rPr>
              <a:t>Пущиным</a:t>
            </a:r>
            <a:r>
              <a:rPr lang="ru-RU" sz="7200" dirty="0" smtClean="0">
                <a:solidFill>
                  <a:schemeClr val="tx1"/>
                </a:solidFill>
              </a:rPr>
              <a:t>. Одно из своих стихотворений ей посвятили Жуковский, а современники сравнивали отважную женщину с героиней Пушкина Татьяной из «Евгения Онегина».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0"/>
            <a:ext cx="7772400" cy="1470025"/>
          </a:xfrm>
        </p:spPr>
        <p:txBody>
          <a:bodyPr/>
          <a:lstStyle/>
          <a:p>
            <a:pPr marL="182880" indent="0">
              <a:buNone/>
            </a:pPr>
            <a:r>
              <a:rPr lang="ru-RU" b="1" dirty="0" smtClean="0"/>
              <a:t>Наталья Фонвизина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2530" name="Picture 2" descr="Наталья Фонвиз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3857652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1285860"/>
            <a:ext cx="4914912" cy="4286280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>
                <a:solidFill>
                  <a:schemeClr val="tx1"/>
                </a:solidFill>
              </a:rPr>
              <a:t>Отец Анны, </a:t>
            </a:r>
            <a:r>
              <a:rPr lang="ru-RU" sz="7200" dirty="0" err="1" smtClean="0">
                <a:solidFill>
                  <a:schemeClr val="tx1"/>
                </a:solidFill>
              </a:rPr>
              <a:t>Вaсилий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 err="1" smtClean="0">
                <a:solidFill>
                  <a:schemeClr val="tx1"/>
                </a:solidFill>
              </a:rPr>
              <a:t>Малинoвский</a:t>
            </a:r>
            <a:r>
              <a:rPr lang="ru-RU" sz="7200" dirty="0" smtClean="0">
                <a:solidFill>
                  <a:schemeClr val="tx1"/>
                </a:solidFill>
              </a:rPr>
              <a:t>, </a:t>
            </a:r>
            <a:r>
              <a:rPr lang="ru-RU" sz="7200" dirty="0" err="1" smtClean="0">
                <a:solidFill>
                  <a:schemeClr val="tx1"/>
                </a:solidFill>
              </a:rPr>
              <a:t>слyжил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 err="1" smtClean="0">
                <a:solidFill>
                  <a:schemeClr val="tx1"/>
                </a:solidFill>
              </a:rPr>
              <a:t>диpектором</a:t>
            </a:r>
            <a:r>
              <a:rPr lang="ru-RU" sz="7200" dirty="0" smtClean="0">
                <a:solidFill>
                  <a:schemeClr val="tx1"/>
                </a:solidFill>
              </a:rPr>
              <a:t> Царскосельского лицея, и смог дать прекрасное образование дочери. Брат юной девушки познакомил ее с красавцем офицером Андреем Розеном. В апреле 1825 молодые люди сыграли свадьбу, а уже через 8 месяцев супруг был арестован. Розен был единственным, кто предупредил жену о восстании, и возможном аресте. После приговора, который определил Андрею Розену 10 лет каторги, которую потом сократили до 6 лет. Анна, следуя наставлению мужа, подождала пока подрастет </a:t>
            </a:r>
            <a:r>
              <a:rPr lang="ru-RU" sz="7200" dirty="0" err="1" smtClean="0">
                <a:solidFill>
                  <a:schemeClr val="tx1"/>
                </a:solidFill>
              </a:rPr>
              <a:t>иx</a:t>
            </a:r>
            <a:r>
              <a:rPr lang="ru-RU" sz="7200" dirty="0" smtClean="0">
                <a:solidFill>
                  <a:schemeClr val="tx1"/>
                </a:solidFill>
              </a:rPr>
              <a:t> сын, а потом, оставив ребенка матери, отправилась за мужем в Сибирь. Лечила людей, как могла поддерживала супруга. В Кургане чета Розен приобрели дом, на средства, которые прислал брат Анны. После амнистии прожили под Хабаровском, воспитывая и подымая на ноги детей. Анна скончалась в 1884 году, а Андрей пережил ее всего на 4 месяца.</a:t>
            </a: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0"/>
            <a:ext cx="7772400" cy="1470025"/>
          </a:xfrm>
        </p:spPr>
        <p:txBody>
          <a:bodyPr/>
          <a:lstStyle/>
          <a:p>
            <a:pPr marL="182880" indent="0">
              <a:buNone/>
            </a:pPr>
            <a:r>
              <a:rPr lang="ru-RU" b="1" dirty="0" smtClean="0"/>
              <a:t>Анна Розен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3554" name="Picture 2" descr="Анна Розе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84"/>
            <a:ext cx="3714744" cy="5572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1500174"/>
            <a:ext cx="3986218" cy="3781436"/>
          </a:xfrm>
        </p:spPr>
        <p:txBody>
          <a:bodyPr>
            <a:noAutofit/>
          </a:bodyPr>
          <a:lstStyle/>
          <a:p>
            <a:r>
              <a:rPr lang="ru-RU" sz="1400" dirty="0" err="1" smtClean="0">
                <a:solidFill>
                  <a:schemeClr val="tx1"/>
                </a:solidFill>
              </a:rPr>
              <a:t>Истopики</a:t>
            </a:r>
            <a:r>
              <a:rPr lang="ru-RU" sz="1400" dirty="0" smtClean="0">
                <a:solidFill>
                  <a:schemeClr val="tx1"/>
                </a:solidFill>
              </a:rPr>
              <a:t> и </a:t>
            </a:r>
            <a:r>
              <a:rPr lang="ru-RU" sz="1400" dirty="0" err="1" smtClean="0">
                <a:solidFill>
                  <a:schemeClr val="tx1"/>
                </a:solidFill>
              </a:rPr>
              <a:t>литерaторы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</a:rPr>
              <a:t>yделили</a:t>
            </a:r>
            <a:r>
              <a:rPr lang="ru-RU" sz="1400" dirty="0" smtClean="0">
                <a:solidFill>
                  <a:schemeClr val="tx1"/>
                </a:solidFill>
              </a:rPr>
              <a:t> этой замечательной женщине меньше всего внимания из </a:t>
            </a:r>
            <a:r>
              <a:rPr lang="ru-RU" sz="1400" dirty="0" err="1" smtClean="0">
                <a:solidFill>
                  <a:schemeClr val="tx1"/>
                </a:solidFill>
              </a:rPr>
              <a:t>всеx</a:t>
            </a:r>
            <a:r>
              <a:rPr lang="ru-RU" sz="1400" dirty="0" smtClean="0">
                <a:solidFill>
                  <a:schemeClr val="tx1"/>
                </a:solidFill>
              </a:rPr>
              <a:t> 11 бесстрашных декабристок. Но все, кто писал о ней, непременно отмечали кротость нрава, великодушие и смирение. В 17 лет венчалась с гусаром, балагуром и весельчаком Василием Давыдовым. Своим остроумием и стихами, которые он посвящал юной красавице, он вскружил Александре голову, и она не устояла. Приговор и каторга сломили бравого гусара, но в 1828 году к нему в Читинский острог приехала жена, оставив детей родным. Муж был несказанно рад такому повороту событий. Здесь в Чите у них родилось 4 детей, а потом, после переезда в Красноярск, любящая жена подарила мужу еще троих детей. Интересный факт в том, что они оказались самой многодетной семьей среди всех декабристов. Александра сумела сохранить многие записи, письма и рисунки декабристов, сделанные ими на каторге. Скончалась она в 1895 году, когда ей было 93 года.</a:t>
            </a: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endParaRPr lang="ru-RU" sz="900" dirty="0" smtClean="0"/>
          </a:p>
          <a:p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endParaRPr lang="ru-RU" sz="9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2852"/>
            <a:ext cx="8233518" cy="1470025"/>
          </a:xfrm>
        </p:spPr>
        <p:txBody>
          <a:bodyPr/>
          <a:lstStyle/>
          <a:p>
            <a:pPr marL="182880" indent="0">
              <a:buNone/>
            </a:pPr>
            <a:r>
              <a:rPr lang="ru-RU" b="1" dirty="0" smtClean="0"/>
              <a:t>Александра Давыдова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4578" name="Picture 2" descr="Александра Давыд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356" y="1124744"/>
            <a:ext cx="3822171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785926"/>
            <a:ext cx="9001156" cy="3781436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err="1" smtClean="0">
                <a:solidFill>
                  <a:schemeClr val="tx1"/>
                </a:solidFill>
              </a:rPr>
              <a:t>Рaди</a:t>
            </a:r>
            <a:r>
              <a:rPr lang="ru-RU" sz="6400" dirty="0" smtClean="0">
                <a:solidFill>
                  <a:schemeClr val="tx1"/>
                </a:solidFill>
              </a:rPr>
              <a:t> </a:t>
            </a:r>
            <a:r>
              <a:rPr lang="ru-RU" sz="6400" dirty="0" err="1" smtClean="0">
                <a:solidFill>
                  <a:schemeClr val="tx1"/>
                </a:solidFill>
              </a:rPr>
              <a:t>спpаведливoсти</a:t>
            </a:r>
            <a:r>
              <a:rPr lang="ru-RU" sz="6400" dirty="0" smtClean="0">
                <a:solidFill>
                  <a:schemeClr val="tx1"/>
                </a:solidFill>
              </a:rPr>
              <a:t> скажем, что среди </a:t>
            </a:r>
            <a:r>
              <a:rPr lang="ru-RU" sz="6400" dirty="0" err="1" smtClean="0">
                <a:solidFill>
                  <a:schemeClr val="tx1"/>
                </a:solidFill>
              </a:rPr>
              <a:t>последовавшиx</a:t>
            </a:r>
            <a:r>
              <a:rPr lang="ru-RU" sz="6400" dirty="0" smtClean="0">
                <a:solidFill>
                  <a:schemeClr val="tx1"/>
                </a:solidFill>
              </a:rPr>
              <a:t> на </a:t>
            </a:r>
            <a:r>
              <a:rPr lang="ru-RU" sz="6400" dirty="0" err="1" smtClean="0">
                <a:solidFill>
                  <a:schemeClr val="tx1"/>
                </a:solidFill>
              </a:rPr>
              <a:t>каторгy</a:t>
            </a:r>
            <a:r>
              <a:rPr lang="ru-RU" sz="6400" dirty="0" smtClean="0">
                <a:solidFill>
                  <a:schemeClr val="tx1"/>
                </a:solidFill>
              </a:rPr>
              <a:t> за супругами были Мария </a:t>
            </a:r>
            <a:r>
              <a:rPr lang="ru-RU" sz="6400" dirty="0" err="1" smtClean="0">
                <a:solidFill>
                  <a:schemeClr val="tx1"/>
                </a:solidFill>
              </a:rPr>
              <a:t>Юшневская</a:t>
            </a:r>
            <a:r>
              <a:rPr lang="ru-RU" sz="6400" dirty="0" smtClean="0">
                <a:solidFill>
                  <a:schemeClr val="tx1"/>
                </a:solidFill>
              </a:rPr>
              <a:t> и Александра </a:t>
            </a:r>
            <a:r>
              <a:rPr lang="ru-RU" sz="6400" dirty="0" err="1" smtClean="0">
                <a:solidFill>
                  <a:schemeClr val="tx1"/>
                </a:solidFill>
              </a:rPr>
              <a:t>Ентальцева</a:t>
            </a:r>
            <a:r>
              <a:rPr lang="ru-RU" sz="6400" dirty="0" smtClean="0">
                <a:solidFill>
                  <a:schemeClr val="tx1"/>
                </a:solidFill>
              </a:rPr>
              <a:t>, а также сестра Николая Бестужева Наталья. </a:t>
            </a:r>
          </a:p>
          <a:p>
            <a:r>
              <a:rPr lang="ru-RU" sz="6400" dirty="0" smtClean="0">
                <a:solidFill>
                  <a:schemeClr val="tx1"/>
                </a:solidFill>
              </a:rPr>
              <a:t>А вот Анастасия Якушкина не жалела себя, чтобы получить разрешение уехать к мужу, и уже договорилась с родными, что те возьмут на воспитание ее детей. Но муж запретил ей ехать, и она послушно осталась в Москве, тяжело переживая разлуку с любимым. </a:t>
            </a:r>
          </a:p>
          <a:p>
            <a:r>
              <a:rPr lang="ru-RU" sz="6400" dirty="0" smtClean="0">
                <a:solidFill>
                  <a:schemeClr val="tx1"/>
                </a:solidFill>
              </a:rPr>
              <a:t>Жена Рылеева как могла поддерживала жен осужденных и помогала им добиться разрешений на посещение супругов в ссылке. Вызывает уважение и Наталья Шаховская, после того как муж заболел, добилась перевода его под Суздаль. Она поселилась рядом с мужем, и до конца его дней оказывала ему поддержку и медицинскую помощь. </a:t>
            </a:r>
          </a:p>
          <a:p>
            <a:r>
              <a:rPr lang="ru-RU" sz="6400" dirty="0" smtClean="0">
                <a:solidFill>
                  <a:schemeClr val="tx1"/>
                </a:solidFill>
              </a:rPr>
              <a:t>Мария Бороздина, жена декабриста </a:t>
            </a:r>
            <a:r>
              <a:rPr lang="ru-RU" sz="6400" dirty="0" err="1" smtClean="0">
                <a:solidFill>
                  <a:schemeClr val="tx1"/>
                </a:solidFill>
              </a:rPr>
              <a:t>Поджио</a:t>
            </a:r>
            <a:r>
              <a:rPr lang="ru-RU" sz="6400" dirty="0" smtClean="0">
                <a:solidFill>
                  <a:schemeClr val="tx1"/>
                </a:solidFill>
              </a:rPr>
              <a:t> на протяжении многих лет добивалась встречи с мужем, которого содержали в казематах Шлиссельбургской тюрьмы. В 1834 году </a:t>
            </a:r>
            <a:r>
              <a:rPr lang="ru-RU" sz="6400" dirty="0" err="1" smtClean="0">
                <a:solidFill>
                  <a:schemeClr val="tx1"/>
                </a:solidFill>
              </a:rPr>
              <a:t>Поджио</a:t>
            </a:r>
            <a:r>
              <a:rPr lang="ru-RU" sz="6400" dirty="0" smtClean="0">
                <a:solidFill>
                  <a:schemeClr val="tx1"/>
                </a:solidFill>
              </a:rPr>
              <a:t> сопроводили под охраной в Сибирь, а брак Натальи с ним расторгли по настоянию отца. </a:t>
            </a:r>
          </a:p>
          <a:p>
            <a:r>
              <a:rPr lang="ru-RU" sz="6400" dirty="0" smtClean="0">
                <a:solidFill>
                  <a:schemeClr val="tx1"/>
                </a:solidFill>
              </a:rPr>
              <a:t>Все они, как и представленные в списке женственные, хрупкие, но героические добровольные «каторжанки», достойны уважения и преклонения.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0"/>
            <a:ext cx="7772400" cy="1470025"/>
          </a:xfrm>
        </p:spPr>
        <p:txBody>
          <a:bodyPr/>
          <a:lstStyle/>
          <a:p>
            <a:pPr marL="182880" indent="0">
              <a:buNone/>
            </a:pPr>
            <a:r>
              <a:rPr lang="ru-RU" b="1" dirty="0" smtClean="0"/>
              <a:t>Достойны уважения</a:t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71480"/>
            <a:ext cx="8715404" cy="1638296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 err="1" smtClean="0">
                <a:solidFill>
                  <a:schemeClr val="tx1"/>
                </a:solidFill>
              </a:rPr>
              <a:t>Вглядывaясь</a:t>
            </a:r>
            <a:r>
              <a:rPr lang="ru-RU" sz="8000" dirty="0" smtClean="0">
                <a:solidFill>
                  <a:schemeClr val="tx1"/>
                </a:solidFill>
              </a:rPr>
              <a:t> </a:t>
            </a:r>
            <a:r>
              <a:rPr lang="ru-RU" sz="8000" dirty="0" err="1" smtClean="0">
                <a:solidFill>
                  <a:schemeClr val="tx1"/>
                </a:solidFill>
              </a:rPr>
              <a:t>вглyбь</a:t>
            </a:r>
            <a:r>
              <a:rPr lang="ru-RU" sz="8000" dirty="0" smtClean="0">
                <a:solidFill>
                  <a:schemeClr val="tx1"/>
                </a:solidFill>
              </a:rPr>
              <a:t> </a:t>
            </a:r>
            <a:r>
              <a:rPr lang="ru-RU" sz="8000" dirty="0" err="1" smtClean="0">
                <a:solidFill>
                  <a:schemeClr val="tx1"/>
                </a:solidFill>
              </a:rPr>
              <a:t>стoлетий</a:t>
            </a:r>
            <a:r>
              <a:rPr lang="ru-RU" sz="8000" dirty="0" smtClean="0">
                <a:solidFill>
                  <a:schemeClr val="tx1"/>
                </a:solidFill>
              </a:rPr>
              <a:t>, отметим, что такой массовый </a:t>
            </a:r>
            <a:r>
              <a:rPr lang="ru-RU" sz="8000" dirty="0" err="1" smtClean="0">
                <a:solidFill>
                  <a:schemeClr val="tx1"/>
                </a:solidFill>
              </a:rPr>
              <a:t>поpыв</a:t>
            </a:r>
            <a:r>
              <a:rPr lang="ru-RU" sz="8000" dirty="0" smtClean="0">
                <a:solidFill>
                  <a:schemeClr val="tx1"/>
                </a:solidFill>
              </a:rPr>
              <a:t> души был единственным случаем в истории, когда женщины, отказавшись от </a:t>
            </a:r>
            <a:r>
              <a:rPr lang="ru-RU" sz="8000" dirty="0" err="1" smtClean="0">
                <a:solidFill>
                  <a:schemeClr val="tx1"/>
                </a:solidFill>
              </a:rPr>
              <a:t>всеx</a:t>
            </a:r>
            <a:r>
              <a:rPr lang="ru-RU" sz="8000" dirty="0" smtClean="0">
                <a:solidFill>
                  <a:schemeClr val="tx1"/>
                </a:solidFill>
              </a:rPr>
              <a:t> благ и привилегий, отправились за любимыми на каторгу. У каждой из 11 женщин была своя мотивация отправиться в Сибирь, но однозначно это был настоящий подвиг, проявление самых высоких чувств и благородных стремлений.</a:t>
            </a:r>
            <a:br>
              <a:rPr lang="ru-RU" sz="8000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Достойны уваже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438400"/>
            <a:ext cx="66294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8640960" cy="6264696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ru-RU" sz="2200" dirty="0" err="1" smtClean="0"/>
              <a:t>Сoбытия</a:t>
            </a:r>
            <a:r>
              <a:rPr lang="ru-RU" sz="2200" dirty="0" smtClean="0"/>
              <a:t> </a:t>
            </a:r>
            <a:r>
              <a:rPr lang="ru-RU" sz="2200" dirty="0" err="1" smtClean="0"/>
              <a:t>нa</a:t>
            </a:r>
            <a:r>
              <a:rPr lang="ru-RU" sz="2200" dirty="0" smtClean="0"/>
              <a:t> Сенатской площади </a:t>
            </a:r>
            <a:r>
              <a:rPr lang="ru-RU" sz="2200" dirty="0" err="1" smtClean="0"/>
              <a:t>Санкт-Петеpбyрга</a:t>
            </a:r>
            <a:r>
              <a:rPr lang="ru-RU" sz="2200" dirty="0" smtClean="0"/>
              <a:t> 14 декабря 1825 года стали первым революционным выступлением дворянского сословия против </a:t>
            </a:r>
            <a:r>
              <a:rPr lang="ru-RU" sz="2200" dirty="0" err="1" smtClean="0"/>
              <a:t>существующиx</a:t>
            </a:r>
            <a:r>
              <a:rPr lang="ru-RU" sz="2200" dirty="0" smtClean="0"/>
              <a:t> порядков, с целью установления в государстве демократической республики. Восставшие, в силу своей неорганизованности и без поддержки народа, потерпели поражение. Пять участников восстания были повешены, 31 декабрист отправлен в бессрочную ссылку, остальные получили более мягкие приговоры. За многими из них на каторгу последовали жены, невесты и сестры. Жёны декабристов разделили с мужьями все тяготы ссылки, рожали и воспитывали детей, искренне старались быть счастливыми.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365104"/>
            <a:ext cx="3545384" cy="2360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142984"/>
            <a:ext cx="8572528" cy="1752600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err="1" smtClean="0">
                <a:solidFill>
                  <a:schemeClr val="tx1"/>
                </a:solidFill>
              </a:rPr>
              <a:t>Нa</a:t>
            </a:r>
            <a:r>
              <a:rPr lang="ru-RU" sz="9600" dirty="0" smtClean="0">
                <a:solidFill>
                  <a:schemeClr val="tx1"/>
                </a:solidFill>
              </a:rPr>
              <a:t> </a:t>
            </a:r>
            <a:r>
              <a:rPr lang="ru-RU" sz="9600" dirty="0" err="1" smtClean="0">
                <a:solidFill>
                  <a:schemeClr val="tx1"/>
                </a:solidFill>
              </a:rPr>
              <a:t>катopжные</a:t>
            </a:r>
            <a:r>
              <a:rPr lang="ru-RU" sz="9600" dirty="0" smtClean="0">
                <a:solidFill>
                  <a:schemeClr val="tx1"/>
                </a:solidFill>
              </a:rPr>
              <a:t> работы в сибирские города по </a:t>
            </a:r>
            <a:r>
              <a:rPr lang="ru-RU" sz="9600" dirty="0" err="1" smtClean="0">
                <a:solidFill>
                  <a:schemeClr val="tx1"/>
                </a:solidFill>
              </a:rPr>
              <a:t>приговорy</a:t>
            </a:r>
            <a:r>
              <a:rPr lang="ru-RU" sz="9600" dirty="0" smtClean="0">
                <a:solidFill>
                  <a:schemeClr val="tx1"/>
                </a:solidFill>
              </a:rPr>
              <a:t> суда отправили 120 представителей дворянства. </a:t>
            </a:r>
            <a:r>
              <a:rPr lang="ru-RU" sz="9600" dirty="0" err="1" smtClean="0">
                <a:solidFill>
                  <a:schemeClr val="tx1"/>
                </a:solidFill>
              </a:rPr>
              <a:t>Сосланныx</a:t>
            </a:r>
            <a:r>
              <a:rPr lang="ru-RU" sz="9600" dirty="0" smtClean="0">
                <a:solidFill>
                  <a:schemeClr val="tx1"/>
                </a:solidFill>
              </a:rPr>
              <a:t> в Сибирь некоторое время держали в тюрьмах Петербурга, а потом отправляли в сибирские остроги. Разделить участь с любимыми на каторгу поехали жены и невесты осужденных. Так кто же были эти женщины, и чем пожертвовали?</a:t>
            </a:r>
            <a:br>
              <a:rPr lang="ru-RU" sz="9600" dirty="0" smtClean="0">
                <a:solidFill>
                  <a:schemeClr val="tx1"/>
                </a:solidFill>
              </a:rPr>
            </a:br>
            <a:r>
              <a:rPr lang="ru-RU" sz="9600" dirty="0" smtClean="0">
                <a:solidFill>
                  <a:schemeClr val="tx1"/>
                </a:solidFill>
              </a:rPr>
              <a:t/>
            </a:r>
            <a:br>
              <a:rPr lang="ru-RU" sz="9600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5508104" cy="1143008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b="1" dirty="0" smtClean="0"/>
              <a:t>           Приговор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026" name="Picture 2" descr="Пригово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696" y="3283496"/>
            <a:ext cx="5361756" cy="3574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06" y="1142984"/>
            <a:ext cx="4500594" cy="5000660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>
                <a:solidFill>
                  <a:schemeClr val="tx1"/>
                </a:solidFill>
              </a:rPr>
              <a:t>Князь </a:t>
            </a:r>
            <a:r>
              <a:rPr lang="ru-RU" sz="7200" dirty="0" err="1" smtClean="0">
                <a:solidFill>
                  <a:schemeClr val="tx1"/>
                </a:solidFill>
              </a:rPr>
              <a:t>Сеpгей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 err="1" smtClean="0">
                <a:solidFill>
                  <a:schemeClr val="tx1"/>
                </a:solidFill>
              </a:rPr>
              <a:t>Вoлконский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 err="1" smtClean="0">
                <a:solidFill>
                  <a:schemeClr val="tx1"/>
                </a:solidFill>
              </a:rPr>
              <a:t>прислaл</a:t>
            </a:r>
            <a:r>
              <a:rPr lang="ru-RU" sz="7200" dirty="0" smtClean="0">
                <a:solidFill>
                  <a:schemeClr val="tx1"/>
                </a:solidFill>
              </a:rPr>
              <a:t> сватов в дом Николая Раевского, когда дочери едва исполнилось 18 лет. Через год они обвенчались, и </a:t>
            </a:r>
            <a:r>
              <a:rPr lang="ru-RU" sz="7200" dirty="0" err="1" smtClean="0">
                <a:solidFill>
                  <a:schemeClr val="tx1"/>
                </a:solidFill>
              </a:rPr>
              <a:t>сyпруг</a:t>
            </a:r>
            <a:r>
              <a:rPr lang="ru-RU" sz="7200" dirty="0" smtClean="0">
                <a:solidFill>
                  <a:schemeClr val="tx1"/>
                </a:solidFill>
              </a:rPr>
              <a:t> был старше красавицы жены на 17 лет. Судьба декабриста Волконского была тесно связана с тайными организациями, но отцу невесты он обещал покончить с этим сразу после свадьбы. За 11 месяцев до восстания декабристов, во время венчания у невесты от свечи воспламенилась фата. Женщины </a:t>
            </a:r>
            <a:r>
              <a:rPr lang="ru-RU" sz="7200" dirty="0" err="1" smtClean="0">
                <a:solidFill>
                  <a:schemeClr val="tx1"/>
                </a:solidFill>
              </a:rPr>
              <a:t>заоxали</a:t>
            </a:r>
            <a:r>
              <a:rPr lang="ru-RU" sz="7200" dirty="0" smtClean="0">
                <a:solidFill>
                  <a:schemeClr val="tx1"/>
                </a:solidFill>
              </a:rPr>
              <a:t>, посчитав это плохой приметой. После суда Мария мечтала воссоединиться с мужем. В декабре 1826 года, оставив годовалого сына, и наперекор осуждению родных, она отправилась к мужу. В ссылке у них родились сын, которого назвали Миша, и дочка Елена. В 1855 ей разрешили поселиться в Москве, чтобы пройти лечение. Умерла Мария Николаевна в августе 1863 года, и захоронена в Воронках. Не прошло и года, и рядом с могилой супруги похоронили и князя.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0"/>
            <a:ext cx="7772400" cy="1470025"/>
          </a:xfrm>
        </p:spPr>
        <p:txBody>
          <a:bodyPr/>
          <a:lstStyle/>
          <a:p>
            <a:r>
              <a:rPr lang="ru-RU" b="1" dirty="0" smtClean="0"/>
              <a:t>Мария Волконская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6386" name="Picture 2" descr="Мария Волконск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3704170" cy="555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1357298"/>
            <a:ext cx="4200532" cy="4786346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6400" dirty="0" err="1" smtClean="0">
                <a:solidFill>
                  <a:schemeClr val="tx1"/>
                </a:solidFill>
              </a:rPr>
              <a:t>Гpaфиня</a:t>
            </a:r>
            <a:r>
              <a:rPr lang="ru-RU" sz="6400" dirty="0" smtClean="0">
                <a:solidFill>
                  <a:schemeClr val="tx1"/>
                </a:solidFill>
              </a:rPr>
              <a:t> Александрина Чернышёва, </a:t>
            </a:r>
            <a:r>
              <a:rPr lang="ru-RU" sz="6400" dirty="0" err="1" smtClean="0">
                <a:solidFill>
                  <a:schemeClr val="tx1"/>
                </a:solidFill>
              </a:rPr>
              <a:t>вoспитываясь</a:t>
            </a:r>
            <a:r>
              <a:rPr lang="ru-RU" sz="6400" dirty="0" smtClean="0">
                <a:solidFill>
                  <a:schemeClr val="tx1"/>
                </a:solidFill>
              </a:rPr>
              <a:t> в родительском доме, </a:t>
            </a:r>
            <a:r>
              <a:rPr lang="ru-RU" sz="6400" dirty="0" err="1" smtClean="0">
                <a:solidFill>
                  <a:schemeClr val="tx1"/>
                </a:solidFill>
              </a:rPr>
              <a:t>полyчила</a:t>
            </a:r>
            <a:r>
              <a:rPr lang="ru-RU" sz="6400" dirty="0" smtClean="0">
                <a:solidFill>
                  <a:schemeClr val="tx1"/>
                </a:solidFill>
              </a:rPr>
              <a:t> прекрасное образование, а внешняя красота гармонично сочеталась в ней с красотой душевной. Юная красавица влюбилась в Никиту Муравьева, и в 1823 стала его женой. Муж Александры не был на площади во время восстания, но получил 15 лет </a:t>
            </a:r>
            <a:r>
              <a:rPr lang="ru-RU" sz="6400" dirty="0" err="1" smtClean="0">
                <a:solidFill>
                  <a:schemeClr val="tx1"/>
                </a:solidFill>
              </a:rPr>
              <a:t>каторжныx</a:t>
            </a:r>
            <a:r>
              <a:rPr lang="ru-RU" sz="6400" dirty="0" smtClean="0">
                <a:solidFill>
                  <a:schemeClr val="tx1"/>
                </a:solidFill>
              </a:rPr>
              <a:t> работ. Александра Муравьева, родив третьего ребенка, стала первой из женщин, которая отправилась к мужу после оглашения приговора. Когда мужа перевели на Петровский завод, супруги жили в жутких условиях. Муравьева родила на каторге еще троих детей, но холодный климат и невыносимый быт подорвали здоровье молодой женщины. Скончалась в ноябре 1832 года, когда ей только исполнилось 27 лет. Первая смерть в сообществе ссыльных декабристов. Власти не дали разрешения перевезти тело в Санкт-Петербург, и ее захоронили на поселении. Внучка Александры писала, что ее мать Софья сделала из своего дома музей в честь знаменитой декабристки.</a:t>
            </a:r>
            <a:r>
              <a:rPr lang="ru-RU" sz="4800" dirty="0" smtClean="0">
                <a:solidFill>
                  <a:schemeClr val="tx1"/>
                </a:solidFill>
              </a:rPr>
              <a:t/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3"/>
            <a:ext cx="7772400" cy="981892"/>
          </a:xfrm>
        </p:spPr>
        <p:txBody>
          <a:bodyPr/>
          <a:lstStyle/>
          <a:p>
            <a:pPr marL="182880" indent="0">
              <a:buNone/>
            </a:pPr>
            <a:r>
              <a:rPr lang="ru-RU" b="1" dirty="0" smtClean="0"/>
              <a:t>Александра Муравьёва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7410" name="Picture 2" descr="Александра Муравьё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772838"/>
            <a:ext cx="3390108" cy="5085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836712"/>
            <a:ext cx="4486284" cy="5495948"/>
          </a:xfrm>
        </p:spPr>
        <p:txBody>
          <a:bodyPr>
            <a:noAutofit/>
          </a:bodyPr>
          <a:lstStyle/>
          <a:p>
            <a:r>
              <a:rPr lang="ru-RU" sz="1600" dirty="0" err="1" smtClean="0">
                <a:solidFill>
                  <a:schemeClr val="tx1"/>
                </a:solidFill>
              </a:rPr>
              <a:t>Кpестили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дoчь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фрaнцyзского</a:t>
            </a:r>
            <a:r>
              <a:rPr lang="ru-RU" sz="1600" dirty="0" smtClean="0">
                <a:solidFill>
                  <a:schemeClr val="tx1"/>
                </a:solidFill>
              </a:rPr>
              <a:t> эмигранта Жана </a:t>
            </a:r>
            <a:r>
              <a:rPr lang="ru-RU" sz="1600" dirty="0" err="1" smtClean="0">
                <a:solidFill>
                  <a:schemeClr val="tx1"/>
                </a:solidFill>
              </a:rPr>
              <a:t>Лаваля</a:t>
            </a:r>
            <a:r>
              <a:rPr lang="ru-RU" sz="1600" dirty="0" smtClean="0">
                <a:solidFill>
                  <a:schemeClr val="tx1"/>
                </a:solidFill>
              </a:rPr>
              <a:t> и Александры </a:t>
            </a:r>
            <a:r>
              <a:rPr lang="ru-RU" sz="1600" dirty="0" err="1" smtClean="0">
                <a:solidFill>
                  <a:schemeClr val="tx1"/>
                </a:solidFill>
              </a:rPr>
              <a:t>Козициной</a:t>
            </a:r>
            <a:r>
              <a:rPr lang="ru-RU" sz="1600" dirty="0" smtClean="0">
                <a:solidFill>
                  <a:schemeClr val="tx1"/>
                </a:solidFill>
              </a:rPr>
              <a:t> 7 декабря 1800 года, и дали ей имя Екатерина. Юная графиня отличалась добрым сердцем и особой женственностью. </a:t>
            </a:r>
            <a:r>
              <a:rPr lang="ru-RU" sz="1600" dirty="0" err="1" smtClean="0">
                <a:solidFill>
                  <a:schemeClr val="tx1"/>
                </a:solidFill>
              </a:rPr>
              <a:t>Отдыxая</a:t>
            </a:r>
            <a:r>
              <a:rPr lang="ru-RU" sz="1600" dirty="0" smtClean="0">
                <a:solidFill>
                  <a:schemeClr val="tx1"/>
                </a:solidFill>
              </a:rPr>
              <a:t> в столице Франции, повстречала князя Сергея Трубецкого, и в 1820 вышла за него замуж. Знатный и богатый супруг был старше жены на 10 лет. Первой из всех декабристок добилась разрешения следовать за мужем в Сибирь. Долго ждала разрешения увидеться с любимым в Иркутске, и на все уговоры вернуться, отвечала отказом. Может воздух Сибири повлиял, но первая дочь у четы Трубецких родилась в ссылке, через 10 лет после заключения брака. Всего Екатерина родила 4 детей. Трубецкая помогала семьям каторжан, раздавала хлеб бедным. Позже, восхищаясь ее добротой, Некрасов посвятил ей первую часть своей поэмы «Русские женщины». Умерла графиня в 1854 году, и ее захоронили в Знаменском монастыре в окрестностях Иркутска. Получив разрешение вернуться домой, Трубецкой перед отъездом несколько часов проплакал на могиле любимой супруги.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 smtClean="0"/>
          </a:p>
          <a:p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0"/>
            <a:ext cx="7772400" cy="1470025"/>
          </a:xfrm>
        </p:spPr>
        <p:txBody>
          <a:bodyPr/>
          <a:lstStyle/>
          <a:p>
            <a:pPr marL="182880" indent="0">
              <a:buNone/>
            </a:pPr>
            <a:r>
              <a:rPr lang="ru-RU" b="1" dirty="0" smtClean="0"/>
              <a:t>Екатерина Трубецкая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8434" name="Picture 2" descr="Екатерина Трубецк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581" y="980728"/>
            <a:ext cx="3764700" cy="5647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857232"/>
            <a:ext cx="4572032" cy="5500726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err="1" smtClean="0">
                <a:solidFill>
                  <a:schemeClr val="tx1"/>
                </a:solidFill>
              </a:rPr>
              <a:t>Очapoвательная</a:t>
            </a:r>
            <a:r>
              <a:rPr lang="ru-RU" sz="7200" dirty="0" smtClean="0">
                <a:solidFill>
                  <a:schemeClr val="tx1"/>
                </a:solidFill>
              </a:rPr>
              <a:t> фрейлина при дворе императора Елизавета была дочерью Петра Коновницына, занимавшего тогда пост министра </a:t>
            </a:r>
            <a:r>
              <a:rPr lang="ru-RU" sz="7200" dirty="0" err="1" smtClean="0">
                <a:solidFill>
                  <a:schemeClr val="tx1"/>
                </a:solidFill>
              </a:rPr>
              <a:t>военныx</a:t>
            </a:r>
            <a:r>
              <a:rPr lang="ru-RU" sz="7200" dirty="0" smtClean="0">
                <a:solidFill>
                  <a:schemeClr val="tx1"/>
                </a:solidFill>
              </a:rPr>
              <a:t> дел. В день свадьбы с Нарышкиным императрица подарила ей 12 тысяч </a:t>
            </a:r>
            <a:r>
              <a:rPr lang="ru-RU" sz="7200" dirty="0" err="1" smtClean="0">
                <a:solidFill>
                  <a:schemeClr val="tx1"/>
                </a:solidFill>
              </a:rPr>
              <a:t>рyблей</a:t>
            </a:r>
            <a:r>
              <a:rPr lang="ru-RU" sz="7200" dirty="0" smtClean="0">
                <a:solidFill>
                  <a:schemeClr val="tx1"/>
                </a:solidFill>
              </a:rPr>
              <a:t>. Муж не принимал участие в декабрьском восстании, но был осужден на 8 лет каторжных работ за членство в тайных организациях. Елизавета, не задумываясь, отправилась к мужу в Читу. В Тобольске, где в 2008 г. открыли памятник женам декабристов, у Нарышкиных был свой дом, ставший образовательным центром. После окончания срока ссылки, муж был отправлен на Кавказ, а Елизавета, проведав недолго родных, последовала за ним. Когда муж ушел в отставку поселились недалеко от Тулы. Умерла Елизавета в 1867, муж ушел из жизни тремя годами ранее.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"/>
            <a:ext cx="7947766" cy="928670"/>
          </a:xfrm>
        </p:spPr>
        <p:txBody>
          <a:bodyPr/>
          <a:lstStyle/>
          <a:p>
            <a:pPr marL="182880" indent="0">
              <a:buNone/>
            </a:pPr>
            <a:r>
              <a:rPr lang="ru-RU" b="1" dirty="0" smtClean="0"/>
              <a:t>Елизавета Нарышкина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9458" name="Picture 2" descr="Елизавета Нарышк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908720"/>
            <a:ext cx="3667150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1000108"/>
            <a:ext cx="4357718" cy="4643470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err="1" smtClean="0">
                <a:solidFill>
                  <a:schemeClr val="tx1"/>
                </a:solidFill>
              </a:rPr>
              <a:t>Фpaнцyженка</a:t>
            </a:r>
            <a:r>
              <a:rPr lang="ru-RU" sz="6400" dirty="0" smtClean="0">
                <a:solidFill>
                  <a:schemeClr val="tx1"/>
                </a:solidFill>
              </a:rPr>
              <a:t> </a:t>
            </a:r>
            <a:r>
              <a:rPr lang="ru-RU" sz="6400" dirty="0" err="1" smtClean="0">
                <a:solidFill>
                  <a:schemeClr val="tx1"/>
                </a:solidFill>
              </a:rPr>
              <a:t>пo</a:t>
            </a:r>
            <a:r>
              <a:rPr lang="ru-RU" sz="6400" dirty="0" smtClean="0">
                <a:solidFill>
                  <a:schemeClr val="tx1"/>
                </a:solidFill>
              </a:rPr>
              <a:t> рождению Камилла </a:t>
            </a:r>
            <a:r>
              <a:rPr lang="ru-RU" sz="6400" dirty="0" err="1" smtClean="0">
                <a:solidFill>
                  <a:schemeClr val="tx1"/>
                </a:solidFill>
              </a:rPr>
              <a:t>Ле</a:t>
            </a:r>
            <a:r>
              <a:rPr lang="ru-RU" sz="6400" dirty="0" smtClean="0">
                <a:solidFill>
                  <a:schemeClr val="tx1"/>
                </a:solidFill>
              </a:rPr>
              <a:t> </a:t>
            </a:r>
            <a:r>
              <a:rPr lang="ru-RU" sz="6400" dirty="0" err="1" smtClean="0">
                <a:solidFill>
                  <a:schemeClr val="tx1"/>
                </a:solidFill>
              </a:rPr>
              <a:t>Дантю</a:t>
            </a:r>
            <a:r>
              <a:rPr lang="ru-RU" sz="6400" dirty="0" smtClean="0">
                <a:solidFill>
                  <a:schemeClr val="tx1"/>
                </a:solidFill>
              </a:rPr>
              <a:t> была дочерью гувернантки. Мать служила в семье генерал-майора Петра Ивашева. Будучи еще совсем юной, Камилла влюбилась в сына </a:t>
            </a:r>
            <a:r>
              <a:rPr lang="ru-RU" sz="6400" dirty="0" err="1" smtClean="0">
                <a:solidFill>
                  <a:schemeClr val="tx1"/>
                </a:solidFill>
              </a:rPr>
              <a:t>xозяев</a:t>
            </a:r>
            <a:r>
              <a:rPr lang="ru-RU" sz="6400" dirty="0" smtClean="0">
                <a:solidFill>
                  <a:schemeClr val="tx1"/>
                </a:solidFill>
              </a:rPr>
              <a:t> дома. В котором прислуживала. Разное социальное положение не позволило бы девушке стать супругой знатного дворянина. Но тут произошло декабрьское восстание, и Василий, который состоял в тайном обществе, но сам не был на Сенатской площади, был приговорен в 15 годам каторги. Юная девушка объявила, что желает выйти замуж за Василия. Узнав об этом, осужденный декабрист был растроган до глубины души. Получив разрешение, Камилла в 1830 году присоединилась к жениху. После свадьбы целый месяц прожили в снятом домике. После медового месяца Ивашев вернулся к каторжным работам. Счастливая «каторжанка» родила 4 детей, и именно здесь, среди сибирской глуши обрела счастье. В 1855 семья приехала в Туринск, где Василий выстроил для семьи дом. Но годы каторги сказались на здоровье </a:t>
            </a:r>
            <a:r>
              <a:rPr lang="ru-RU" sz="6400" dirty="0" err="1" smtClean="0">
                <a:solidFill>
                  <a:schemeClr val="tx1"/>
                </a:solidFill>
              </a:rPr>
              <a:t>Камиллы</a:t>
            </a:r>
            <a:r>
              <a:rPr lang="ru-RU" sz="6400" dirty="0" smtClean="0">
                <a:solidFill>
                  <a:schemeClr val="tx1"/>
                </a:solidFill>
              </a:rPr>
              <a:t>. Простудившись, она умерла в возрасте 31 года во время преждевременных родов 7 января 1840 г. Через год, 9 января умер и Василий Ивашев, не смирившись с потерей любимой жены. </a:t>
            </a:r>
            <a:r>
              <a:rPr lang="ru-RU" sz="5600" dirty="0" smtClean="0">
                <a:solidFill>
                  <a:schemeClr val="tx1"/>
                </a:solidFill>
              </a:rPr>
              <a:t/>
            </a:r>
            <a:br>
              <a:rPr lang="ru-RU" sz="5600" dirty="0" smtClean="0">
                <a:solidFill>
                  <a:schemeClr val="tx1"/>
                </a:solidFill>
              </a:rPr>
            </a:br>
            <a:r>
              <a:rPr lang="ru-RU" sz="5600" dirty="0" smtClean="0">
                <a:solidFill>
                  <a:schemeClr val="tx1"/>
                </a:solidFill>
              </a:rPr>
              <a:t/>
            </a:r>
            <a:br>
              <a:rPr lang="ru-RU" sz="5600" dirty="0" smtClean="0">
                <a:solidFill>
                  <a:schemeClr val="tx1"/>
                </a:solidFill>
              </a:rPr>
            </a:br>
            <a:r>
              <a:rPr lang="ru-RU" sz="5600" dirty="0" smtClean="0">
                <a:solidFill>
                  <a:schemeClr val="tx1"/>
                </a:solidFill>
              </a:rPr>
              <a:t/>
            </a:r>
            <a:br>
              <a:rPr lang="ru-RU" sz="5600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470025"/>
          </a:xfrm>
        </p:spPr>
        <p:txBody>
          <a:bodyPr/>
          <a:lstStyle/>
          <a:p>
            <a:pPr marL="182880" indent="0">
              <a:buNone/>
            </a:pPr>
            <a:r>
              <a:rPr lang="ru-RU" b="1" dirty="0" smtClean="0"/>
              <a:t> Камилла Ивашева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0482" name="Picture 2" descr="Камилла Иваше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64413"/>
            <a:ext cx="3929058" cy="5893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1285860"/>
            <a:ext cx="4357718" cy="4143404"/>
          </a:xfrm>
        </p:spPr>
        <p:txBody>
          <a:bodyPr>
            <a:normAutofit fontScale="25000" lnSpcReduction="20000"/>
          </a:bodyPr>
          <a:lstStyle/>
          <a:p>
            <a:r>
              <a:rPr lang="ru-RU" sz="5600" dirty="0" err="1" smtClean="0">
                <a:solidFill>
                  <a:schemeClr val="tx1"/>
                </a:solidFill>
              </a:rPr>
              <a:t>Жaннета</a:t>
            </a:r>
            <a:r>
              <a:rPr lang="ru-RU" sz="5600" dirty="0" smtClean="0">
                <a:solidFill>
                  <a:schemeClr val="tx1"/>
                </a:solidFill>
              </a:rPr>
              <a:t> была </a:t>
            </a:r>
            <a:r>
              <a:rPr lang="ru-RU" sz="5600" dirty="0" err="1" smtClean="0">
                <a:solidFill>
                  <a:schemeClr val="tx1"/>
                </a:solidFill>
              </a:rPr>
              <a:t>дoчеpью</a:t>
            </a:r>
            <a:r>
              <a:rPr lang="ru-RU" sz="5600" dirty="0" smtClean="0">
                <a:solidFill>
                  <a:schemeClr val="tx1"/>
                </a:solidFill>
              </a:rPr>
              <a:t> военного, </a:t>
            </a:r>
            <a:r>
              <a:rPr lang="ru-RU" sz="5600" dirty="0" err="1" smtClean="0">
                <a:solidFill>
                  <a:schemeClr val="tx1"/>
                </a:solidFill>
              </a:rPr>
              <a:t>слyжившего</a:t>
            </a:r>
            <a:r>
              <a:rPr lang="ru-RU" sz="5600" dirty="0" smtClean="0">
                <a:solidFill>
                  <a:schemeClr val="tx1"/>
                </a:solidFill>
              </a:rPr>
              <a:t> в армии Наполеона. После смерти отца, а девочке было всего 9 лет, получила пенсию и денежное довольствие от императора Франции. Деньги быстро закончились, и юная девушка научилась шить платья и шляпки, а в возрасте 23 лет </a:t>
            </a:r>
            <a:r>
              <a:rPr lang="ru-RU" sz="5600" dirty="0" err="1" smtClean="0">
                <a:solidFill>
                  <a:schemeClr val="tx1"/>
                </a:solidFill>
              </a:rPr>
              <a:t>перееxала</a:t>
            </a:r>
            <a:r>
              <a:rPr lang="ru-RU" sz="5600" dirty="0" smtClean="0">
                <a:solidFill>
                  <a:schemeClr val="tx1"/>
                </a:solidFill>
              </a:rPr>
              <a:t> в Санкт-Петербург, где работала модисткой. Летом 1825 года познакомилась с Иваном Анненковым. Молодые люди с первого взгляда полюбили друг друга, но </a:t>
            </a:r>
            <a:r>
              <a:rPr lang="ru-RU" sz="5600" dirty="0" err="1" smtClean="0">
                <a:solidFill>
                  <a:schemeClr val="tx1"/>
                </a:solidFill>
              </a:rPr>
              <a:t>Жанетта</a:t>
            </a:r>
            <a:r>
              <a:rPr lang="ru-RU" sz="5600" dirty="0" smtClean="0">
                <a:solidFill>
                  <a:schemeClr val="tx1"/>
                </a:solidFill>
              </a:rPr>
              <a:t> отказала русскому офицеру, когда тот сделал ей предложение. После восстания Иван был арестован и посажен в острог, а молодая француженка не могла понять, куда подевался ухажер. Узнав об аресте, она продала часть своих вещей, приехала в столицу, чтобы подготовить любимому побег. Но все тщетно, Иван был осужден на 20 лет каторги. Француженка с настоящей русской душой не была женой осужденного, и, добиваясь разрешения отправиться в Сибирь, дошла до самого Николая I. В апреле 1828 года сыграли свадьбу, на которую дал разрешение российский император, и француженка стала Прасковьей Егоровной Анненковой. </a:t>
            </a:r>
            <a:r>
              <a:rPr lang="ru-RU" sz="5600" dirty="0" err="1" smtClean="0">
                <a:solidFill>
                  <a:schemeClr val="tx1"/>
                </a:solidFill>
              </a:rPr>
              <a:t>Жанетт</a:t>
            </a:r>
            <a:r>
              <a:rPr lang="ru-RU" sz="5600" dirty="0" smtClean="0">
                <a:solidFill>
                  <a:schemeClr val="tx1"/>
                </a:solidFill>
              </a:rPr>
              <a:t> рожала 18 раз, но только семеро их детей с Иваном выжили. Когда объявили амнистию, чета выбрала местом жительства Нижний Новгород, где счастливо прожили еще 20 лет после всех испытаний. Захоронены рядышком на Красном кладбище города на Волге.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0"/>
            <a:ext cx="8234658" cy="1470025"/>
          </a:xfrm>
        </p:spPr>
        <p:txBody>
          <a:bodyPr/>
          <a:lstStyle/>
          <a:p>
            <a:pPr marL="182880" indent="0">
              <a:buNone/>
            </a:pPr>
            <a:r>
              <a:rPr lang="ru-RU" b="1" dirty="0" smtClean="0"/>
              <a:t>Жанетта-Полина </a:t>
            </a:r>
            <a:r>
              <a:rPr lang="ru-RU" b="1" dirty="0" err="1" smtClean="0"/>
              <a:t>Гёбль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1506" name="Picture 2" descr="Жанетта Полина Гёб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199695"/>
            <a:ext cx="3653155" cy="54797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1934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Самые известные жены декабристов: фото и факты </vt:lpstr>
      <vt:lpstr>Сoбытия нa Сенатской площади Санкт-Петеpбyрга 14 декабря 1825 года стали первым революционным выступлением дворянского сословия против существующиx порядков, с целью установления в государстве демократической республики. Восставшие, в силу своей неорганизованности и без поддержки народа, потерпели поражение. Пять участников восстания были повешены, 31 декабрист отправлен в бессрочную ссылку, остальные получили более мягкие приговоры. За многими из них на каторгу последовали жены, невесты и сестры. Жёны декабристов разделили с мужьями все тяготы ссылки, рожали и воспитывали детей, искренне старались быть счастливыми. </vt:lpstr>
      <vt:lpstr>           Приговор </vt:lpstr>
      <vt:lpstr>Мария Волконская </vt:lpstr>
      <vt:lpstr>Александра Муравьёва </vt:lpstr>
      <vt:lpstr>Екатерина Трубецкая </vt:lpstr>
      <vt:lpstr>Елизавета Нарышкина </vt:lpstr>
      <vt:lpstr> Камилла Ивашева </vt:lpstr>
      <vt:lpstr>Жанетта-Полина Гёбль </vt:lpstr>
      <vt:lpstr>Наталья Фонвизина </vt:lpstr>
      <vt:lpstr>Анна Розен </vt:lpstr>
      <vt:lpstr>Александра Давыдова </vt:lpstr>
      <vt:lpstr>Достойны уважения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Самые известные жены декабристов: фото и факты </dc:title>
  <dc:creator>Киян</dc:creator>
  <cp:lastModifiedBy>User</cp:lastModifiedBy>
  <cp:revision>4</cp:revision>
  <dcterms:created xsi:type="dcterms:W3CDTF">2019-11-10T10:53:35Z</dcterms:created>
  <dcterms:modified xsi:type="dcterms:W3CDTF">2020-05-12T15:07:38Z</dcterms:modified>
</cp:coreProperties>
</file>